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1" r:id="rId6"/>
    <p:sldId id="259" r:id="rId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1224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pos="4104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" roundtripDataSignature="AMtx7mhmuXWA08DaxH658KF9sadERmbc4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62"/>
      </p:cViewPr>
      <p:guideLst>
        <p:guide orient="horz" pos="2160"/>
        <p:guide pos="1224"/>
        <p:guide orient="horz" pos="3888"/>
        <p:guide pos="41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customschemas.google.com/relationships/presentationmetadata" Target="metadata"/><Relationship Id="rId4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9" name="Google Shape;19;p6"/>
          <p:cNvCxnSpPr/>
          <p:nvPr/>
        </p:nvCxnSpPr>
        <p:spPr>
          <a:xfrm>
            <a:off x="475488" y="895393"/>
            <a:ext cx="8211312" cy="0"/>
          </a:xfrm>
          <a:prstGeom prst="straightConnector1">
            <a:avLst/>
          </a:prstGeom>
          <a:noFill/>
          <a:ln w="5715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" name="Google Shape;20;p6"/>
          <p:cNvCxnSpPr/>
          <p:nvPr/>
        </p:nvCxnSpPr>
        <p:spPr>
          <a:xfrm>
            <a:off x="475488" y="6143775"/>
            <a:ext cx="8211312" cy="0"/>
          </a:xfrm>
          <a:prstGeom prst="straightConnector1">
            <a:avLst/>
          </a:prstGeom>
          <a:noFill/>
          <a:ln w="5715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457200" y="535377"/>
            <a:ext cx="8229600" cy="2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457200" y="535377"/>
            <a:ext cx="8229600" cy="2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432262" y="1855694"/>
            <a:ext cx="8279476" cy="3953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584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59"/>
              <a:buFont typeface="Arial"/>
              <a:buChar char="•"/>
              <a:defRPr sz="105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84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59"/>
              <a:buFont typeface="Arial"/>
              <a:buChar char="•"/>
              <a:defRPr sz="105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84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59"/>
              <a:buFont typeface="Arial"/>
              <a:buChar char="•"/>
              <a:defRPr sz="105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84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59"/>
              <a:buFont typeface="Arial"/>
              <a:buChar char="•"/>
              <a:defRPr sz="105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84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59"/>
              <a:buFont typeface="Arial"/>
              <a:buChar char="•"/>
              <a:defRPr sz="105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2"/>
          </p:nvPr>
        </p:nvSpPr>
        <p:spPr>
          <a:xfrm>
            <a:off x="432262" y="1169894"/>
            <a:ext cx="8279476" cy="322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882"/>
              </a:spcBef>
              <a:spcAft>
                <a:spcPts val="0"/>
              </a:spcAft>
              <a:buClr>
                <a:schemeClr val="dk2"/>
              </a:buClr>
              <a:buSzPts val="1324"/>
              <a:buFont typeface="Arial"/>
              <a:buNone/>
              <a:defRPr sz="1324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-2">
  <p:cSld name="DEFAULT-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685800" y="189436"/>
            <a:ext cx="64389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57200" y="535377"/>
            <a:ext cx="8229600" cy="2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477748" y="535377"/>
            <a:ext cx="8229600" cy="2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9"/>
          <p:cNvSpPr/>
          <p:nvPr/>
        </p:nvSpPr>
        <p:spPr>
          <a:xfrm>
            <a:off x="7398044" y="6337300"/>
            <a:ext cx="1288756" cy="259232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/>
          </p:nvPr>
        </p:nvSpPr>
        <p:spPr>
          <a:xfrm>
            <a:off x="457200" y="535377"/>
            <a:ext cx="8229600" cy="2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>
            <a:spLocks noGrp="1"/>
          </p:cNvSpPr>
          <p:nvPr>
            <p:ph type="title"/>
          </p:nvPr>
        </p:nvSpPr>
        <p:spPr>
          <a:xfrm>
            <a:off x="457200" y="535377"/>
            <a:ext cx="8229600" cy="2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" name="Google Shape;14;p5"/>
          <p:cNvCxnSpPr/>
          <p:nvPr/>
        </p:nvCxnSpPr>
        <p:spPr>
          <a:xfrm>
            <a:off x="475488" y="895393"/>
            <a:ext cx="8211312" cy="0"/>
          </a:xfrm>
          <a:prstGeom prst="straightConnector1">
            <a:avLst/>
          </a:prstGeom>
          <a:noFill/>
          <a:ln w="5715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  <p15:guide id="3" pos="288">
          <p15:clr>
            <a:srgbClr val="F26B43"/>
          </p15:clr>
        </p15:guide>
        <p15:guide id="4" pos="5472">
          <p15:clr>
            <a:srgbClr val="F26B43"/>
          </p15:clr>
        </p15:guide>
        <p15:guide id="5" orient="horz" pos="4032">
          <p15:clr>
            <a:srgbClr val="F26B43"/>
          </p15:clr>
        </p15:guide>
        <p15:guide id="6" orient="horz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 txBox="1"/>
          <p:nvPr/>
        </p:nvSpPr>
        <p:spPr>
          <a:xfrm>
            <a:off x="458100" y="1033053"/>
            <a:ext cx="82287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en-US" sz="3200" dirty="0">
                <a:solidFill>
                  <a:srgbClr val="0070C0"/>
                </a:solidFill>
              </a:rPr>
              <a:t>-</a:t>
            </a:r>
            <a:r>
              <a:rPr lang="en-US" sz="32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Driven Storytelling Presentation </a:t>
            </a:r>
            <a:r>
              <a:rPr lang="en-US" sz="4000" b="1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Unleashing Growth Potential: Account Sales Insights</a:t>
            </a:r>
            <a:endParaRPr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7" name="Google Shape;97;p1"/>
          <p:cNvSpPr/>
          <p:nvPr/>
        </p:nvSpPr>
        <p:spPr>
          <a:xfrm>
            <a:off x="7398044" y="6337300"/>
            <a:ext cx="1288756" cy="25923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" y="6271072"/>
            <a:ext cx="1415143" cy="287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487386" y="1189700"/>
            <a:ext cx="3691323" cy="223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en-US" b="1" i="0" dirty="0">
                <a:effectLst/>
                <a:latin typeface="Söhne"/>
              </a:rPr>
              <a:t>Driving Growth: Unleashing the Potential of Account Sales</a:t>
            </a:r>
            <a:endParaRPr dirty="0"/>
          </a:p>
        </p:txBody>
      </p:sp>
      <p:sp>
        <p:nvSpPr>
          <p:cNvPr id="105" name="Google Shape;105;p2"/>
          <p:cNvSpPr txBox="1">
            <a:spLocks noGrp="1"/>
          </p:cNvSpPr>
          <p:nvPr>
            <p:ph type="body" idx="2"/>
          </p:nvPr>
        </p:nvSpPr>
        <p:spPr>
          <a:xfrm>
            <a:off x="366325" y="4191275"/>
            <a:ext cx="4251187" cy="65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IN" sz="2400" i="1" dirty="0"/>
              <a:t>"Accelerating Towards Success!"</a:t>
            </a:r>
            <a:endParaRPr sz="2400" i="1" dirty="0"/>
          </a:p>
        </p:txBody>
      </p:sp>
      <p:sp>
        <p:nvSpPr>
          <p:cNvPr id="106" name="Google Shape;106;p2"/>
          <p:cNvSpPr/>
          <p:nvPr/>
        </p:nvSpPr>
        <p:spPr>
          <a:xfrm>
            <a:off x="7398044" y="6337300"/>
            <a:ext cx="1288756" cy="25923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" y="6271072"/>
            <a:ext cx="1415143" cy="287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E2811F-1DE3-F8B3-08EC-9AFB7A009B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7512" y="1189700"/>
            <a:ext cx="4069288" cy="48831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 txBox="1">
            <a:spLocks noGrp="1"/>
          </p:cNvSpPr>
          <p:nvPr>
            <p:ph type="title"/>
          </p:nvPr>
        </p:nvSpPr>
        <p:spPr>
          <a:xfrm>
            <a:off x="457200" y="589165"/>
            <a:ext cx="8229600" cy="2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 of Account Sales Analysis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Google Shape;113;p3"/>
          <p:cNvSpPr txBox="1"/>
          <p:nvPr/>
        </p:nvSpPr>
        <p:spPr>
          <a:xfrm>
            <a:off x="572729" y="1654362"/>
            <a:ext cx="7998542" cy="313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in-depth analysis of account sales has revealed crucial insights for strategic decision-making.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Key Points: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Top-Performing Accounts: Identified top accounts driving significant revenue growth over the past five years.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Underperforming Accounts: Flagged accounts that require immediate attention to boost sales performance.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Year-Over-Year Growth: Observed consistent growth trends across product lines and account types.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Marketing Impact: Unveiled the effectiveness of various marketing programs in driving unit sales.</a:t>
            </a:r>
          </a:p>
        </p:txBody>
      </p:sp>
      <p:sp>
        <p:nvSpPr>
          <p:cNvPr id="114" name="Google Shape;114;p3"/>
          <p:cNvSpPr/>
          <p:nvPr/>
        </p:nvSpPr>
        <p:spPr>
          <a:xfrm>
            <a:off x="7398044" y="6337300"/>
            <a:ext cx="1288756" cy="25923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" y="6271072"/>
            <a:ext cx="1415143" cy="287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4FA12-4075-F0A3-EA2B-1121A3B6F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i="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 of Account Sales Analysis</a:t>
            </a:r>
            <a:endParaRPr lang="en-IN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CEF95-5424-534C-B0A3-55BC1DAFCE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748" y="1445257"/>
            <a:ext cx="7984408" cy="3633187"/>
          </a:xfrm>
        </p:spPr>
        <p:txBody>
          <a:bodyPr/>
          <a:lstStyle/>
          <a:p>
            <a:pPr algn="just">
              <a:buClr>
                <a:schemeClr val="tx1"/>
              </a:buClr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</a:p>
          <a:p>
            <a:pPr algn="just">
              <a:buClr>
                <a:schemeClr val="tx1"/>
              </a:buClr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 Accounts' Success Factors: Analyzed top-performing accounts to identify common strategies for success.</a:t>
            </a:r>
          </a:p>
          <a:p>
            <a:pPr algn="just">
              <a:buClr>
                <a:schemeClr val="tx1"/>
              </a:buClr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Niche Market Potential: Unearthed untapped opportunities in specific niches to target for growth.</a:t>
            </a:r>
          </a:p>
          <a:p>
            <a:pPr algn="just">
              <a:buClr>
                <a:schemeClr val="tx1"/>
              </a:buClr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Year Variation: Highlighted accounts with fluctuating sales trends, indicating areas for improvement.</a:t>
            </a:r>
          </a:p>
          <a:p>
            <a:pPr algn="just">
              <a:buClr>
                <a:schemeClr val="tx1"/>
              </a:buClr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Type Insights: Explored account type variations to optimize sales and marketing strategies.</a:t>
            </a:r>
            <a:endParaRPr lang="en-IN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115;p3">
            <a:extLst>
              <a:ext uri="{FF2B5EF4-FFF2-40B4-BE49-F238E27FC236}">
                <a16:creationId xmlns:a16="http://schemas.microsoft.com/office/drawing/2014/main" id="{DE3C48AC-F9B7-BA26-9FA6-010A23FC28C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6271072"/>
            <a:ext cx="1415143" cy="2872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3815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F959E-E8F4-DA94-A65D-D5F6EF42E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D3774-F286-E7D0-D77D-04BDCFBAD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198" y="1166864"/>
            <a:ext cx="7886700" cy="4351338"/>
          </a:xfrm>
        </p:spPr>
        <p:txBody>
          <a:bodyPr/>
          <a:lstStyle/>
          <a:p>
            <a:pPr marL="393700" indent="-342900" algn="l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Based on our analysis, we propose the following actions to enhance overall account sales:</a:t>
            </a:r>
          </a:p>
          <a:p>
            <a:pPr marL="393700" indent="-342900" algn="l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Strengthen Relationship Management: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Cultivate stronger partnerships with top accounts to nurture long-term growth.</a:t>
            </a:r>
          </a:p>
          <a:p>
            <a:pPr marL="393700" indent="-342900" algn="l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Targeted Marketing Campaigns: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Implement targeted marketing campaigns for niche markets with high growth potential.</a:t>
            </a:r>
          </a:p>
          <a:p>
            <a:pPr marL="393700" indent="-342900" algn="l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Optimized Product Mix: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Review product mix for underperforming accounts to align with market demands.</a:t>
            </a:r>
          </a:p>
          <a:p>
            <a:pPr marL="393700" indent="-342900" algn="l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800" b="1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Data-Driven Decisions: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Utilize data insights to make informed decisions and allocate resources effectively.</a:t>
            </a:r>
          </a:p>
          <a:p>
            <a:pPr marL="50800" indent="0">
              <a:buNone/>
            </a:pPr>
            <a:endParaRPr lang="en-IN" sz="1800" dirty="0"/>
          </a:p>
        </p:txBody>
      </p:sp>
      <p:pic>
        <p:nvPicPr>
          <p:cNvPr id="4" name="Google Shape;115;p3">
            <a:extLst>
              <a:ext uri="{FF2B5EF4-FFF2-40B4-BE49-F238E27FC236}">
                <a16:creationId xmlns:a16="http://schemas.microsoft.com/office/drawing/2014/main" id="{26076487-C463-A2E1-5222-A5689E14C7C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6271072"/>
            <a:ext cx="1415143" cy="2872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7203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>
            <a:spLocks noGrp="1"/>
          </p:cNvSpPr>
          <p:nvPr>
            <p:ph type="title"/>
          </p:nvPr>
        </p:nvSpPr>
        <p:spPr>
          <a:xfrm>
            <a:off x="457200" y="580201"/>
            <a:ext cx="8229600" cy="27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rPr lang="en-US">
                <a:solidFill>
                  <a:srgbClr val="0070C0"/>
                </a:solidFill>
              </a:rPr>
              <a:t>Summary</a:t>
            </a:r>
            <a:endParaRPr/>
          </a:p>
        </p:txBody>
      </p:sp>
      <p:sp>
        <p:nvSpPr>
          <p:cNvPr id="121" name="Google Shape;121;p4"/>
          <p:cNvSpPr txBox="1"/>
          <p:nvPr/>
        </p:nvSpPr>
        <p:spPr>
          <a:xfrm>
            <a:off x="457200" y="1612677"/>
            <a:ext cx="8229600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endParaRPr lang="en-US" sz="1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this presentation, we analyzed account sales data to gain valuable insights. Top-performing accounts were identified, driving growth, while underperforming ones were highlighted for potential improvement. Year-over-year sales trends showcased positive growth, and the effectiveness of marketing programs helped inform strategic decisions. With data-driven analysis at our disposal, we can optimize resources and develop a successful business strategy that maximizes sales and enhances overall performance.</a:t>
            </a:r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endParaRPr lang="en-US" sz="1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Takeaway Insights: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Data-driven decisions lead to sustainable success.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high-performing accounts for growth opportunities.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Address underperforming accounts to unlock their potential.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Focus resources based on account-type dynamics.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Embrace actionable recommendations for a thriving future.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endParaRPr lang="en-US" sz="1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7398044" y="6337300"/>
            <a:ext cx="1288756" cy="25923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" y="6271072"/>
            <a:ext cx="1415143" cy="287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JPMorgan Chase &amp; Co">
      <a:dk1>
        <a:srgbClr val="000000"/>
      </a:dk1>
      <a:lt1>
        <a:srgbClr val="FFFFFF"/>
      </a:lt1>
      <a:dk2>
        <a:srgbClr val="6D6E6A"/>
      </a:dk2>
      <a:lt2>
        <a:srgbClr val="478FBF"/>
      </a:lt2>
      <a:accent1>
        <a:srgbClr val="0069A3"/>
      </a:accent1>
      <a:accent2>
        <a:srgbClr val="818A37"/>
      </a:accent2>
      <a:accent3>
        <a:srgbClr val="7DBAC4"/>
      </a:accent3>
      <a:accent4>
        <a:srgbClr val="5A5397"/>
      </a:accent4>
      <a:accent5>
        <a:srgbClr val="7E776F"/>
      </a:accent5>
      <a:accent6>
        <a:srgbClr val="AD670D"/>
      </a:accent6>
      <a:hlink>
        <a:srgbClr val="B99D30"/>
      </a:hlink>
      <a:folHlink>
        <a:srgbClr val="007C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372</Words>
  <Application>Microsoft Office PowerPoint</Application>
  <PresentationFormat>On-screen Show (4:3)</PresentationFormat>
  <Paragraphs>33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Söhne</vt:lpstr>
      <vt:lpstr>Times New Roman</vt:lpstr>
      <vt:lpstr>Office Theme</vt:lpstr>
      <vt:lpstr>PowerPoint Presentation</vt:lpstr>
      <vt:lpstr>Driving Growth: Unleashing the Potential of Account Sales</vt:lpstr>
      <vt:lpstr>Overview of Account Sales Analysis</vt:lpstr>
      <vt:lpstr>Overview of Account Sales Analysis</vt:lpstr>
      <vt:lpstr>Key Recommendations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Andrew X</dc:creator>
  <cp:lastModifiedBy>sachin kumavat</cp:lastModifiedBy>
  <cp:revision>3</cp:revision>
  <dcterms:created xsi:type="dcterms:W3CDTF">2020-03-26T22:50:15Z</dcterms:created>
  <dcterms:modified xsi:type="dcterms:W3CDTF">2023-07-21T07:36:55Z</dcterms:modified>
</cp:coreProperties>
</file>